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Lora"/>
      <p:regular r:id="rId32"/>
      <p:bold r:id="rId33"/>
      <p:italic r:id="rId34"/>
      <p:boldItalic r:id="rId35"/>
    </p:embeddedFont>
    <p:embeddedFont>
      <p:font typeface="BIZ UDPMinch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Lora-bold.fntdata"/><Relationship Id="rId10" Type="http://schemas.openxmlformats.org/officeDocument/2006/relationships/slide" Target="slides/slide5.xml"/><Relationship Id="rId32" Type="http://schemas.openxmlformats.org/officeDocument/2006/relationships/font" Target="fonts/Lora-regular.fntdata"/><Relationship Id="rId13" Type="http://schemas.openxmlformats.org/officeDocument/2006/relationships/slide" Target="slides/slide8.xml"/><Relationship Id="rId35" Type="http://schemas.openxmlformats.org/officeDocument/2006/relationships/font" Target="fonts/Lora-boldItalic.fntdata"/><Relationship Id="rId12" Type="http://schemas.openxmlformats.org/officeDocument/2006/relationships/slide" Target="slides/slide7.xml"/><Relationship Id="rId34" Type="http://schemas.openxmlformats.org/officeDocument/2006/relationships/font" Target="fonts/Lora-italic.fntdata"/><Relationship Id="rId15" Type="http://schemas.openxmlformats.org/officeDocument/2006/relationships/slide" Target="slides/slide10.xml"/><Relationship Id="rId37" Type="http://schemas.openxmlformats.org/officeDocument/2006/relationships/font" Target="fonts/BIZUDPMincho-bold.fntdata"/><Relationship Id="rId14" Type="http://schemas.openxmlformats.org/officeDocument/2006/relationships/slide" Target="slides/slide9.xml"/><Relationship Id="rId36" Type="http://schemas.openxmlformats.org/officeDocument/2006/relationships/font" Target="fonts/BIZUDPMinch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9dcda4c3d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9dcda4c3d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9dcda4c3d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9dcda4c3d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9dcda4c3d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9dcda4c3d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9dcda4c3d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9dcda4c3d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60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Analysis of 10 Selected Assets</a:t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4981925" y="2994900"/>
            <a:ext cx="4376700" cy="21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Number: G14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Kakarla Sai Swaroop(G24AI1026)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Purushothaman S</a:t>
            </a:r>
            <a:r>
              <a:rPr lang="en"/>
              <a:t>(G24AI1042)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Mugundan B</a:t>
            </a:r>
            <a:r>
              <a:rPr lang="en"/>
              <a:t>(G24AI1051)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 Charan Reddy</a:t>
            </a:r>
            <a:r>
              <a:rPr lang="en"/>
              <a:t>(G24AI1095)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Aakansha Nalamati</a:t>
            </a:r>
            <a:r>
              <a:rPr lang="en"/>
              <a:t>(G24AI1111)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Pranav Srivatsav Tenali Gnana</a:t>
            </a:r>
            <a:r>
              <a:rPr lang="en"/>
              <a:t>(G24AI1114)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Correlation Analysis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8050" cy="508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1919450" y="2006275"/>
            <a:ext cx="6655500" cy="22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Combined Index</a:t>
            </a:r>
            <a:endParaRPr sz="3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307475" y="209800"/>
            <a:ext cx="35412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Markowitz Efficient Frontier</a:t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600" y="318300"/>
            <a:ext cx="5485901" cy="45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159150" y="583550"/>
            <a:ext cx="50880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 Market Line(CML)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2850"/>
            <a:ext cx="8494851" cy="36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159150" y="583550"/>
            <a:ext cx="50880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Market Line(SML)</a:t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4625"/>
            <a:ext cx="8880676" cy="38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729450" y="559450"/>
            <a:ext cx="7688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Key Insights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683700" y="1984575"/>
            <a:ext cx="7776600" cy="23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ora"/>
              <a:buChar char="●"/>
            </a:pPr>
            <a:r>
              <a:rPr lang="en" sz="160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Combined portfolio demonstrates diversified risk-return profile</a:t>
            </a:r>
            <a:endParaRPr sz="1600">
              <a:solidFill>
                <a:schemeClr val="accent5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ora"/>
              <a:buChar char="●"/>
            </a:pPr>
            <a:r>
              <a:rPr lang="en" sz="160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Tech stocks showed strong internal correlation; crypto diverged</a:t>
            </a:r>
            <a:endParaRPr sz="1600">
              <a:solidFill>
                <a:schemeClr val="accent5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ora"/>
              <a:buChar char="●"/>
            </a:pPr>
            <a:r>
              <a:rPr lang="en" sz="160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Efficient Frontier visualized optimal trade-off between risk and return</a:t>
            </a:r>
            <a:endParaRPr sz="1600">
              <a:solidFill>
                <a:schemeClr val="accent5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ora"/>
              <a:buChar char="●"/>
            </a:pPr>
            <a:r>
              <a:rPr lang="en" sz="160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CML indicated potential Sharpe-efficient allocation</a:t>
            </a:r>
            <a:endParaRPr sz="1600">
              <a:solidFill>
                <a:schemeClr val="accent5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ora"/>
              <a:buChar char="●"/>
            </a:pPr>
            <a:r>
              <a:rPr lang="en" sz="160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SML helped assess asset valuation using beta and CAPM</a:t>
            </a:r>
            <a:endParaRPr sz="1600">
              <a:solidFill>
                <a:schemeClr val="accent5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ora"/>
              <a:buChar char="●"/>
            </a:pPr>
            <a:r>
              <a:rPr lang="en" sz="160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Highlights the importance of diversified, data-driven investing</a:t>
            </a:r>
            <a:endParaRPr sz="1600">
              <a:solidFill>
                <a:schemeClr val="accent5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2" name="Google Shape;142;p18"/>
          <p:cNvSpPr txBox="1"/>
          <p:nvPr>
            <p:ph idx="4294967295" type="subTitle"/>
          </p:nvPr>
        </p:nvSpPr>
        <p:spPr>
          <a:xfrm>
            <a:off x="4126600" y="1673275"/>
            <a:ext cx="4080000" cy="27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Analyze historical performance of 10 selected assets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Compute descriptive statistics, correlations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Construct a combined index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Develop Markowitz Efficient Frontier, CML, SML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Estimate risk and return metrics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729450" y="523900"/>
            <a:ext cx="32601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Selected Assets</a:t>
            </a: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4280496" y="428441"/>
            <a:ext cx="2086138" cy="4411552"/>
            <a:chOff x="3528938" y="224013"/>
            <a:chExt cx="2086138" cy="4689150"/>
          </a:xfrm>
        </p:grpSpPr>
        <p:cxnSp>
          <p:nvCxnSpPr>
            <p:cNvPr id="149" name="Google Shape;149;p19"/>
            <p:cNvCxnSpPr/>
            <p:nvPr/>
          </p:nvCxnSpPr>
          <p:spPr>
            <a:xfrm>
              <a:off x="3830888" y="753813"/>
              <a:ext cx="0" cy="362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" name="Google Shape;150;p19"/>
            <p:cNvSpPr txBox="1"/>
            <p:nvPr/>
          </p:nvSpPr>
          <p:spPr>
            <a:xfrm>
              <a:off x="4262363" y="905050"/>
              <a:ext cx="13527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 MSFT (Microsoft)</a:t>
              </a:r>
              <a:endParaRPr sz="1600">
                <a:solidFill>
                  <a:srgbClr val="1F1F1F"/>
                </a:solidFill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51" name="Google Shape;151;p19"/>
            <p:cNvSpPr txBox="1"/>
            <p:nvPr/>
          </p:nvSpPr>
          <p:spPr>
            <a:xfrm>
              <a:off x="4262363" y="1585775"/>
              <a:ext cx="13527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TSLA (Tesla)</a:t>
              </a:r>
              <a:endParaRPr sz="1600">
                <a:solidFill>
                  <a:srgbClr val="1F1F1F"/>
                </a:solidFill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52" name="Google Shape;152;p19"/>
            <p:cNvSpPr txBox="1"/>
            <p:nvPr/>
          </p:nvSpPr>
          <p:spPr>
            <a:xfrm>
              <a:off x="4262363" y="2266650"/>
              <a:ext cx="13527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AMZN (Amazon)</a:t>
              </a:r>
              <a:endParaRPr sz="1600">
                <a:solidFill>
                  <a:srgbClr val="1F1F1F"/>
                </a:solidFill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53" name="Google Shape;153;p19"/>
            <p:cNvSpPr txBox="1"/>
            <p:nvPr/>
          </p:nvSpPr>
          <p:spPr>
            <a:xfrm>
              <a:off x="4262363" y="2947525"/>
              <a:ext cx="13527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 GOOG (Google)</a:t>
              </a:r>
              <a:endParaRPr sz="1600">
                <a:solidFill>
                  <a:srgbClr val="1F1F1F"/>
                </a:solidFill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54" name="Google Shape;154;p19"/>
            <p:cNvSpPr txBox="1"/>
            <p:nvPr/>
          </p:nvSpPr>
          <p:spPr>
            <a:xfrm>
              <a:off x="4262363" y="3628400"/>
              <a:ext cx="13527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NVDA (NVIDIA)</a:t>
              </a:r>
              <a:endParaRPr sz="1600">
                <a:solidFill>
                  <a:srgbClr val="1F1F1F"/>
                </a:solidFill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55" name="Google Shape;155;p19"/>
            <p:cNvSpPr txBox="1"/>
            <p:nvPr/>
          </p:nvSpPr>
          <p:spPr>
            <a:xfrm>
              <a:off x="4262363" y="224025"/>
              <a:ext cx="13527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AAPL (Apple)</a:t>
              </a: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 </a:t>
              </a:r>
              <a:endParaRPr sz="1600">
                <a:solidFill>
                  <a:srgbClr val="1F1F1F"/>
                </a:solidFill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56" name="Google Shape;156;p19"/>
            <p:cNvSpPr txBox="1"/>
            <p:nvPr/>
          </p:nvSpPr>
          <p:spPr>
            <a:xfrm>
              <a:off x="4262375" y="4309263"/>
              <a:ext cx="13527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JNJ (Johnson &amp; Johnson)</a:t>
              </a:r>
              <a:endParaRPr sz="1600">
                <a:solidFill>
                  <a:srgbClr val="1F1F1F"/>
                </a:solidFill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3528938" y="1585763"/>
              <a:ext cx="603900" cy="603900"/>
            </a:xfrm>
            <a:prstGeom prst="ellipse">
              <a:avLst/>
            </a:prstGeom>
            <a:solidFill>
              <a:srgbClr val="DCD1C5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2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3</a:t>
              </a:r>
              <a:endParaRPr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3528938" y="2266638"/>
              <a:ext cx="603900" cy="603900"/>
            </a:xfrm>
            <a:prstGeom prst="ellipse">
              <a:avLst/>
            </a:prstGeom>
            <a:solidFill>
              <a:srgbClr val="E5E0DA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2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4</a:t>
              </a:r>
              <a:endParaRPr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528938" y="904888"/>
              <a:ext cx="603900" cy="603900"/>
            </a:xfrm>
            <a:prstGeom prst="ellipse">
              <a:avLst/>
            </a:prstGeom>
            <a:solidFill>
              <a:srgbClr val="D3C3B2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2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2</a:t>
              </a:r>
              <a:endParaRPr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3528938" y="224013"/>
              <a:ext cx="603900" cy="603900"/>
            </a:xfrm>
            <a:prstGeom prst="ellipse">
              <a:avLst/>
            </a:prstGeom>
            <a:solidFill>
              <a:srgbClr val="C9B29B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2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1</a:t>
              </a:r>
              <a:endParaRPr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3528938" y="2947513"/>
              <a:ext cx="603900" cy="603900"/>
            </a:xfrm>
            <a:prstGeom prst="ellipse">
              <a:avLst/>
            </a:prstGeom>
            <a:solidFill>
              <a:srgbClr val="EBE8E5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2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5</a:t>
              </a:r>
              <a:endParaRPr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3528938" y="3628388"/>
              <a:ext cx="603900" cy="603900"/>
            </a:xfrm>
            <a:prstGeom prst="ellipse">
              <a:avLst/>
            </a:prstGeom>
            <a:solidFill>
              <a:srgbClr val="F5F4F3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2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6</a:t>
              </a:r>
              <a:endParaRPr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3528938" y="4309263"/>
              <a:ext cx="603900" cy="603900"/>
            </a:xfrm>
            <a:prstGeom prst="ellipse">
              <a:avLst/>
            </a:prstGeom>
            <a:solidFill>
              <a:srgbClr val="F9F8F7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2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7</a:t>
              </a:r>
              <a:endParaRPr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</p:grpSp>
      <p:grpSp>
        <p:nvGrpSpPr>
          <p:cNvPr id="164" name="Google Shape;164;p19"/>
          <p:cNvGrpSpPr/>
          <p:nvPr/>
        </p:nvGrpSpPr>
        <p:grpSpPr>
          <a:xfrm>
            <a:off x="6492444" y="1342635"/>
            <a:ext cx="2147421" cy="1813664"/>
            <a:chOff x="3478166" y="224013"/>
            <a:chExt cx="2147421" cy="2090437"/>
          </a:xfrm>
        </p:grpSpPr>
        <p:sp>
          <p:nvSpPr>
            <p:cNvPr id="165" name="Google Shape;165;p19"/>
            <p:cNvSpPr txBox="1"/>
            <p:nvPr/>
          </p:nvSpPr>
          <p:spPr>
            <a:xfrm>
              <a:off x="4272888" y="904899"/>
              <a:ext cx="13527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GLD (Gold ETF)</a:t>
              </a:r>
              <a:endParaRPr sz="1600">
                <a:solidFill>
                  <a:srgbClr val="1F1F1F"/>
                </a:solidFill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66" name="Google Shape;166;p19"/>
            <p:cNvSpPr txBox="1"/>
            <p:nvPr/>
          </p:nvSpPr>
          <p:spPr>
            <a:xfrm>
              <a:off x="4262363" y="1585775"/>
              <a:ext cx="13527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BTC-USD (Bitcoin)</a:t>
              </a: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t</a:t>
              </a:r>
              <a:endParaRPr sz="1600">
                <a:solidFill>
                  <a:srgbClr val="1F1F1F"/>
                </a:solidFill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67" name="Google Shape;167;p19"/>
            <p:cNvSpPr txBox="1"/>
            <p:nvPr/>
          </p:nvSpPr>
          <p:spPr>
            <a:xfrm>
              <a:off x="4262363" y="224025"/>
              <a:ext cx="13527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BND (Bond ETF)</a:t>
              </a:r>
              <a:endParaRPr sz="1600">
                <a:solidFill>
                  <a:srgbClr val="1F1F1F"/>
                </a:solidFill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3478166" y="1585750"/>
              <a:ext cx="710700" cy="728700"/>
            </a:xfrm>
            <a:prstGeom prst="ellipse">
              <a:avLst/>
            </a:prstGeom>
            <a:solidFill>
              <a:srgbClr val="DCD1C5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latin typeface="BIZ UDPMincho"/>
                  <a:ea typeface="BIZ UDPMincho"/>
                  <a:cs typeface="BIZ UDPMincho"/>
                  <a:sym typeface="BIZ UDPMincho"/>
                </a:rPr>
                <a:t>10</a:t>
              </a:r>
              <a:endParaRPr b="1" sz="1800"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3521238" y="904888"/>
              <a:ext cx="603900" cy="603900"/>
            </a:xfrm>
            <a:prstGeom prst="ellipse">
              <a:avLst/>
            </a:prstGeom>
            <a:solidFill>
              <a:srgbClr val="D3C3B2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2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9</a:t>
              </a:r>
              <a:endParaRPr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3528938" y="224013"/>
              <a:ext cx="603900" cy="603900"/>
            </a:xfrm>
            <a:prstGeom prst="ellipse">
              <a:avLst/>
            </a:prstGeom>
            <a:solidFill>
              <a:srgbClr val="C9B29B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200">
                  <a:solidFill>
                    <a:srgbClr val="1F1F1F"/>
                  </a:solidFill>
                  <a:latin typeface="BIZ UDPMincho"/>
                  <a:ea typeface="BIZ UDPMincho"/>
                  <a:cs typeface="BIZ UDPMincho"/>
                  <a:sym typeface="BIZ UDPMincho"/>
                </a:rPr>
                <a:t>8</a:t>
              </a:r>
              <a:endParaRPr>
                <a:latin typeface="BIZ UDPMincho"/>
                <a:ea typeface="BIZ UDPMincho"/>
                <a:cs typeface="BIZ UDPMincho"/>
                <a:sym typeface="BIZ UDPMinch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730000" y="1318650"/>
            <a:ext cx="3300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 sz="3000"/>
          </a:p>
        </p:txBody>
      </p:sp>
      <p:sp>
        <p:nvSpPr>
          <p:cNvPr id="176" name="Google Shape;176;p20"/>
          <p:cNvSpPr txBox="1"/>
          <p:nvPr>
            <p:ph idx="2" type="body"/>
          </p:nvPr>
        </p:nvSpPr>
        <p:spPr>
          <a:xfrm>
            <a:off x="614000" y="19253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766400" y="2029825"/>
            <a:ext cx="33744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>
            <p:ph idx="2" type="body"/>
          </p:nvPr>
        </p:nvSpPr>
        <p:spPr>
          <a:xfrm>
            <a:off x="4945775" y="1765150"/>
            <a:ext cx="43044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723B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yfinance </a:t>
            </a:r>
            <a:r>
              <a:rPr lang="en" sz="1250">
                <a:solidFill>
                  <a:srgbClr val="9723B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yf</a:t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723B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en" sz="1250">
                <a:solidFill>
                  <a:srgbClr val="9723B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 = yf.download(tickers=list(stocks), start=</a:t>
            </a:r>
            <a:r>
              <a:rPr lang="en" sz="12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'2021-06-26'</a:t>
            </a:r>
            <a:r>
              <a:rPr lang="en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end=</a:t>
            </a:r>
            <a:r>
              <a:rPr lang="en" sz="12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'2024-06-26'</a:t>
            </a:r>
            <a:r>
              <a:rPr lang="en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,auto_adjust=</a:t>
            </a:r>
            <a:r>
              <a:rPr lang="en" sz="12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n" sz="12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'Adj Close'</a:t>
            </a:r>
            <a:r>
              <a:rPr lang="en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data.to_csv(</a:t>
            </a:r>
            <a:r>
              <a:rPr lang="en" sz="12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"closing_prices.csv"</a:t>
            </a:r>
            <a:r>
              <a:rPr lang="en" sz="12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endParaRPr sz="12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Statistics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4" name="Google Shape;184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113" y="1716225"/>
            <a:ext cx="4528624" cy="2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91" name="Google Shape;191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&amp; Histograms</a:t>
            </a:r>
            <a:endParaRPr b="0"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cases / user stories</a:t>
            </a:r>
            <a:endParaRPr sz="3000"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2242"/>
            <a:ext cx="9143999" cy="395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 txBox="1"/>
          <p:nvPr>
            <p:ph type="title"/>
          </p:nvPr>
        </p:nvSpPr>
        <p:spPr>
          <a:xfrm>
            <a:off x="813850" y="133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cases / user stories</a:t>
            </a:r>
            <a:endParaRPr sz="3000"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4975"/>
            <a:ext cx="9143999" cy="43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" y="535325"/>
            <a:ext cx="9081300" cy="45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